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1"/>
  </p:handoutMasterIdLst>
  <p:sldIdLst>
    <p:sldId id="256" r:id="rId3"/>
    <p:sldId id="257" r:id="rId5"/>
    <p:sldId id="258" r:id="rId6"/>
    <p:sldId id="259" r:id="rId7"/>
    <p:sldId id="260" r:id="rId8"/>
    <p:sldId id="263" r:id="rId9"/>
    <p:sldId id="264" r:id="rId10"/>
    <p:sldId id="265" r:id="rId11"/>
    <p:sldId id="266" r:id="rId12"/>
    <p:sldId id="267" r:id="rId13"/>
    <p:sldId id="268" r:id="rId14"/>
    <p:sldId id="269" r:id="rId15"/>
    <p:sldId id="271" r:id="rId16"/>
    <p:sldId id="272" r:id="rId17"/>
    <p:sldId id="273" r:id="rId18"/>
    <p:sldId id="274" r:id="rId19"/>
    <p:sldId id="275" r:id="rId20"/>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handoutMaster" Target="handoutMasters/handoutMaster1.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Hi everyone, Today I would like to share a paper from NUS called ‘Effective and Efficient PageRank-based Positioning for Graph Visualization’</a:t>
            </a:r>
            <a:endParaRPr kumimoji="1" lang="en-US" altLang="zh-CN"/>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Now, I will introduce the main steps of the proposed T</a:t>
            </a:r>
            <a:r>
              <a:rPr kumimoji="1" lang="en-US" altLang="zh-CN"/>
              <a:t>au-</a:t>
            </a:r>
            <a:r>
              <a:rPr kumimoji="1" lang="zh-CN" altLang="en-US"/>
              <a:t>push algorithm, T</a:t>
            </a:r>
            <a:r>
              <a:rPr kumimoji="1" lang="en-US" altLang="zh-CN"/>
              <a:t>au-push</a:t>
            </a:r>
            <a:r>
              <a:rPr kumimoji="1" lang="zh-CN" altLang="en-US"/>
              <a:t> first </a:t>
            </a:r>
            <a:r>
              <a:rPr kumimoji="1" lang="en-US" altLang="zh-CN"/>
              <a:t>computes the tau </a:t>
            </a:r>
            <a:r>
              <a:rPr kumimoji="1" lang="zh-CN" altLang="en-US"/>
              <a:t>value for </a:t>
            </a:r>
            <a:r>
              <a:rPr kumimoji="1" lang="en-US" altLang="zh-CN"/>
              <a:t>each node Vj</a:t>
            </a:r>
            <a:r>
              <a:rPr kumimoji="1" lang="zh-CN" altLang="en-US"/>
              <a:t>, which is the average of DP</a:t>
            </a:r>
            <a:r>
              <a:rPr kumimoji="1" lang="en-US" altLang="zh-CN"/>
              <a:t>PR</a:t>
            </a:r>
            <a:r>
              <a:rPr kumimoji="1" lang="zh-CN" altLang="en-US"/>
              <a:t> value from all </a:t>
            </a:r>
            <a:r>
              <a:rPr kumimoji="1" lang="en-US" altLang="zh-CN"/>
              <a:t>nodes </a:t>
            </a:r>
            <a:r>
              <a:rPr kumimoji="1" lang="zh-CN" altLang="en-US"/>
              <a:t>to </a:t>
            </a:r>
            <a:r>
              <a:rPr kumimoji="1" lang="en-US" altLang="zh-CN"/>
              <a:t>Vj</a:t>
            </a:r>
            <a:r>
              <a:rPr kumimoji="1" lang="zh-CN" altLang="en-US"/>
              <a:t>. Then </a:t>
            </a:r>
            <a:r>
              <a:rPr kumimoji="1" lang="en-US" altLang="zh-CN"/>
              <a:t>Tau-push</a:t>
            </a:r>
            <a:r>
              <a:rPr kumimoji="1" lang="zh-CN" altLang="en-US"/>
              <a:t> compute</a:t>
            </a:r>
            <a:r>
              <a:rPr kumimoji="1" lang="en-US" altLang="zh-CN"/>
              <a:t>s</a:t>
            </a:r>
            <a:r>
              <a:rPr kumimoji="1" lang="zh-CN" altLang="en-US"/>
              <a:t> critical constant </a:t>
            </a:r>
            <a:r>
              <a:rPr kumimoji="1" lang="en-US" altLang="zh-CN"/>
              <a:t>[Tao]</a:t>
            </a:r>
            <a:r>
              <a:rPr kumimoji="1" lang="zh-CN" altLang="en-US"/>
              <a:t>, which helps to trade off the computational overhead of the next two steps. After that, a deterministic version of rwr is involved from each children V</a:t>
            </a:r>
            <a:r>
              <a:rPr kumimoji="1" lang="en-US" altLang="zh-CN"/>
              <a:t>i</a:t>
            </a:r>
            <a:r>
              <a:rPr kumimoji="1" lang="zh-CN" altLang="en-US"/>
              <a:t> to estimate P</a:t>
            </a:r>
            <a:r>
              <a:rPr kumimoji="1" lang="en-US" altLang="zh-CN"/>
              <a:t>Dist</a:t>
            </a:r>
            <a:r>
              <a:rPr kumimoji="1" lang="zh-CN" altLang="en-US"/>
              <a:t> for other small </a:t>
            </a:r>
            <a:r>
              <a:rPr kumimoji="1" lang="en-US" altLang="zh-CN"/>
              <a:t>[Tau] </a:t>
            </a:r>
            <a:r>
              <a:rPr kumimoji="1" lang="zh-CN" altLang="en-US"/>
              <a:t>children. At </a:t>
            </a:r>
            <a:r>
              <a:rPr kumimoji="1" lang="en-US" altLang="zh-CN"/>
              <a:t>last</a:t>
            </a:r>
            <a:r>
              <a:rPr kumimoji="1" lang="zh-CN" altLang="en-US"/>
              <a:t>, a reverse graph</a:t>
            </a:r>
            <a:r>
              <a:rPr kumimoji="1" lang="en-US" altLang="zh-CN"/>
              <a:t> traversal is conducted from</a:t>
            </a:r>
            <a:r>
              <a:rPr kumimoji="1" lang="zh-CN" altLang="en-US"/>
              <a:t>  the large </a:t>
            </a:r>
            <a:r>
              <a:rPr kumimoji="1" lang="en-US" altLang="zh-CN"/>
              <a:t>[Tau] </a:t>
            </a:r>
            <a:r>
              <a:rPr kumimoji="1" lang="zh-CN" altLang="en-US"/>
              <a:t>children, </a:t>
            </a:r>
            <a:r>
              <a:rPr kumimoji="1" lang="en-US" altLang="zh-CN"/>
              <a:t>V</a:t>
            </a:r>
            <a:r>
              <a:rPr kumimoji="1" lang="zh-CN" altLang="en-US"/>
              <a:t>j to estimate PD</a:t>
            </a:r>
            <a:r>
              <a:rPr kumimoji="1" lang="en-US" altLang="zh-CN"/>
              <a:t>ist</a:t>
            </a:r>
            <a:r>
              <a:rPr kumimoji="1" lang="zh-CN" altLang="en-US"/>
              <a:t> for all other children.</a:t>
            </a:r>
            <a:r>
              <a:rPr kumimoji="1" lang="en-US" altLang="zh-CN"/>
              <a:t> Furthermore, the first step and the third step are precomputed and stored at the index </a:t>
            </a:r>
            <a:endParaRPr kumimoji="1" lang="en-US" altLang="zh-CN"/>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T</a:t>
            </a:r>
            <a:r>
              <a:rPr kumimoji="1" lang="zh-CN" altLang="en-US"/>
              <a:t>o evaluate the performance on proposed PPR</a:t>
            </a:r>
            <a:r>
              <a:rPr kumimoji="1" lang="en-US" altLang="zh-CN"/>
              <a:t>viz, They </a:t>
            </a:r>
            <a:r>
              <a:rPr kumimoji="1" lang="zh-CN" altLang="en-US"/>
              <a:t>conduct experiments on 12 real world </a:t>
            </a:r>
            <a:r>
              <a:rPr kumimoji="1" lang="en-US" altLang="zh-CN"/>
              <a:t>graphs </a:t>
            </a:r>
            <a:r>
              <a:rPr kumimoji="1" lang="zh-CN" altLang="en-US"/>
              <a:t>from different fields in which the largest graph Twitter contains three billion</a:t>
            </a:r>
            <a:r>
              <a:rPr kumimoji="1" lang="en-US" altLang="zh-CN"/>
              <a:t> edges</a:t>
            </a:r>
            <a:r>
              <a:rPr kumimoji="1" lang="zh-CN" altLang="en-US"/>
              <a:t>. </a:t>
            </a:r>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They </a:t>
            </a:r>
            <a:r>
              <a:rPr kumimoji="1" lang="zh-CN" altLang="en-US"/>
              <a:t>compare PP</a:t>
            </a:r>
            <a:r>
              <a:rPr kumimoji="1" lang="en-US" altLang="zh-CN"/>
              <a:t>Rviz</a:t>
            </a:r>
            <a:r>
              <a:rPr kumimoji="1" lang="zh-CN" altLang="en-US"/>
              <a:t> with the following </a:t>
            </a:r>
            <a:r>
              <a:rPr kumimoji="1" lang="en-US" altLang="zh-CN"/>
              <a:t>visualization </a:t>
            </a:r>
            <a:r>
              <a:rPr kumimoji="1" lang="zh-CN" altLang="en-US"/>
              <a:t>solutions </a:t>
            </a:r>
            <a:r>
              <a:rPr kumimoji="1" lang="en-US" altLang="zh-CN"/>
              <a:t>from </a:t>
            </a:r>
            <a:r>
              <a:rPr kumimoji="1" lang="zh-CN" altLang="en-US"/>
              <a:t>different categories. It is worth noting that most competitors have been applied in software and libraries like </a:t>
            </a:r>
            <a:r>
              <a:rPr kumimoji="1" lang="en-US" altLang="zh-CN"/>
              <a:t>Gephi, G</a:t>
            </a:r>
            <a:r>
              <a:rPr kumimoji="1" lang="zh-CN" altLang="en-US"/>
              <a:t>raph</a:t>
            </a:r>
            <a:r>
              <a:rPr kumimoji="1" lang="en-US" altLang="zh-CN"/>
              <a:t>viz</a:t>
            </a:r>
            <a:r>
              <a:rPr kumimoji="1" lang="zh-CN" altLang="en-US"/>
              <a:t> </a:t>
            </a:r>
            <a:r>
              <a:rPr kumimoji="1" lang="en-US" altLang="zh-CN"/>
              <a:t>and Network</a:t>
            </a:r>
            <a:r>
              <a:rPr kumimoji="1" lang="zh-CN" altLang="en-US"/>
              <a:t>X</a:t>
            </a:r>
            <a:r>
              <a:rPr kumimoji="1" lang="en-US" altLang="zh-CN"/>
              <a:t>. </a:t>
            </a:r>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sym typeface="+mn-ea"/>
              </a:rPr>
              <a:t>T</a:t>
            </a:r>
            <a:r>
              <a:rPr kumimoji="1" lang="zh-CN" altLang="en-US">
                <a:sym typeface="+mn-ea"/>
              </a:rPr>
              <a:t>o </a:t>
            </a:r>
            <a:r>
              <a:rPr kumimoji="1" lang="en-US" altLang="zh-CN">
                <a:sym typeface="+mn-ea"/>
              </a:rPr>
              <a:t>evaluate t</a:t>
            </a:r>
            <a:r>
              <a:rPr kumimoji="1" lang="zh-CN" altLang="en-US">
                <a:sym typeface="+mn-ea"/>
              </a:rPr>
              <a:t>he effectiveness of PPR</a:t>
            </a:r>
            <a:r>
              <a:rPr kumimoji="1" lang="en-US" altLang="zh-CN">
                <a:sym typeface="+mn-ea"/>
              </a:rPr>
              <a:t>vi</a:t>
            </a:r>
            <a:r>
              <a:rPr kumimoji="1" lang="zh-CN" altLang="en-US">
                <a:sym typeface="+mn-ea"/>
              </a:rPr>
              <a:t>s</a:t>
            </a:r>
            <a:r>
              <a:rPr kumimoji="1" lang="en-US" altLang="zh-CN">
                <a:sym typeface="+mn-ea"/>
              </a:rPr>
              <a:t>, they </a:t>
            </a:r>
            <a:r>
              <a:rPr kumimoji="1" lang="zh-CN" altLang="en-US">
                <a:sym typeface="+mn-ea"/>
              </a:rPr>
              <a:t>compare PPR</a:t>
            </a:r>
            <a:r>
              <a:rPr kumimoji="1" lang="en-US" altLang="zh-CN">
                <a:sym typeface="+mn-ea"/>
              </a:rPr>
              <a:t>viz </a:t>
            </a:r>
            <a:r>
              <a:rPr kumimoji="1" lang="zh-CN" altLang="en-US">
                <a:sym typeface="+mn-ea"/>
              </a:rPr>
              <a:t>and 11 single</a:t>
            </a:r>
            <a:r>
              <a:rPr kumimoji="1" lang="en-US" altLang="zh-CN">
                <a:sym typeface="+mn-ea"/>
              </a:rPr>
              <a:t>-</a:t>
            </a:r>
            <a:r>
              <a:rPr kumimoji="1" lang="zh-CN" altLang="en-US">
                <a:sym typeface="+mn-ea"/>
              </a:rPr>
              <a:t>level competitors on six small </a:t>
            </a:r>
            <a:r>
              <a:rPr kumimoji="1" lang="en-US" altLang="zh-CN">
                <a:sym typeface="+mn-ea"/>
              </a:rPr>
              <a:t>data </a:t>
            </a:r>
            <a:r>
              <a:rPr kumimoji="1" lang="zh-CN" altLang="en-US">
                <a:sym typeface="+mn-ea"/>
              </a:rPr>
              <a:t>sets in terms of aesthetic criteria. As reported in the table, we can find that PPR</a:t>
            </a:r>
            <a:r>
              <a:rPr kumimoji="1" lang="en-US" altLang="zh-CN">
                <a:sym typeface="+mn-ea"/>
              </a:rPr>
              <a:t>viz </a:t>
            </a:r>
            <a:r>
              <a:rPr kumimoji="1" lang="zh-CN" altLang="en-US">
                <a:sym typeface="+mn-ea"/>
              </a:rPr>
              <a:t>can outperform all competitors in terms of </a:t>
            </a:r>
            <a:r>
              <a:rPr kumimoji="1" lang="en-US" altLang="zh-CN">
                <a:sym typeface="+mn-ea"/>
              </a:rPr>
              <a:t>ULCV</a:t>
            </a:r>
            <a:r>
              <a:rPr kumimoji="1" lang="zh-CN" altLang="en-US">
                <a:sym typeface="+mn-ea"/>
              </a:rPr>
              <a:t>. </a:t>
            </a:r>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sym typeface="+mn-ea"/>
              </a:rPr>
              <a:t>Here</a:t>
            </a:r>
            <a:r>
              <a:rPr kumimoji="1" lang="en-US" altLang="zh-CN">
                <a:sym typeface="+mn-ea"/>
              </a:rPr>
              <a:t>, </a:t>
            </a:r>
            <a:r>
              <a:rPr kumimoji="1" lang="zh-CN" altLang="en-US">
                <a:sym typeface="+mn-ea"/>
              </a:rPr>
              <a:t>show the </a:t>
            </a:r>
            <a:r>
              <a:rPr kumimoji="1" lang="en-US" altLang="zh-CN">
                <a:sym typeface="+mn-ea"/>
              </a:rPr>
              <a:t>visualization </a:t>
            </a:r>
            <a:r>
              <a:rPr kumimoji="1" lang="zh-CN" altLang="en-US">
                <a:sym typeface="+mn-ea"/>
              </a:rPr>
              <a:t>results of </a:t>
            </a:r>
            <a:r>
              <a:rPr kumimoji="1" lang="en-US" altLang="zh-CN">
                <a:sym typeface="+mn-ea"/>
              </a:rPr>
              <a:t>PPRviz </a:t>
            </a:r>
            <a:r>
              <a:rPr kumimoji="1" lang="zh-CN" altLang="en-US">
                <a:sym typeface="+mn-ea"/>
              </a:rPr>
              <a:t>and the best competitor </a:t>
            </a:r>
            <a:r>
              <a:rPr kumimoji="1" lang="en-US" altLang="zh-CN">
                <a:sym typeface="+mn-ea"/>
              </a:rPr>
              <a:t>FR</a:t>
            </a:r>
            <a:r>
              <a:rPr kumimoji="1" lang="zh-CN" altLang="en-US">
                <a:sym typeface="+mn-ea"/>
              </a:rPr>
              <a:t>. In these</a:t>
            </a:r>
            <a:r>
              <a:rPr kumimoji="1" lang="en-US" altLang="zh-CN">
                <a:sym typeface="+mn-ea"/>
              </a:rPr>
              <a:t> </a:t>
            </a:r>
            <a:r>
              <a:rPr kumimoji="1" lang="zh-CN" altLang="en-US">
                <a:sym typeface="+mn-ea"/>
              </a:rPr>
              <a:t>two figure, we can find that </a:t>
            </a:r>
            <a:r>
              <a:rPr kumimoji="1" lang="en-US" altLang="zh-CN">
                <a:sym typeface="+mn-ea"/>
              </a:rPr>
              <a:t>PPRviz </a:t>
            </a:r>
            <a:r>
              <a:rPr kumimoji="1" lang="zh-CN" altLang="en-US">
                <a:sym typeface="+mn-ea"/>
              </a:rPr>
              <a:t>shows clearer relationships on film trust and has </a:t>
            </a:r>
            <a:r>
              <a:rPr kumimoji="1" lang="en-US" altLang="zh-CN">
                <a:sym typeface="+mn-ea"/>
              </a:rPr>
              <a:t>less </a:t>
            </a:r>
            <a:r>
              <a:rPr kumimoji="1" lang="zh-CN" altLang="en-US">
                <a:sym typeface="+mn-ea"/>
              </a:rPr>
              <a:t>overlapping compared</a:t>
            </a:r>
            <a:r>
              <a:rPr kumimoji="1" lang="en-US" altLang="zh-CN">
                <a:sym typeface="+mn-ea"/>
              </a:rPr>
              <a:t> with FR. </a:t>
            </a:r>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sym typeface="+mn-ea"/>
              </a:rPr>
              <a:t>T</a:t>
            </a:r>
            <a:r>
              <a:rPr kumimoji="1" lang="zh-CN" altLang="en-US">
                <a:sym typeface="+mn-ea"/>
              </a:rPr>
              <a:t>o evaluate the efficiency of PPR</a:t>
            </a:r>
            <a:r>
              <a:rPr kumimoji="1" lang="en-US" altLang="zh-CN">
                <a:sym typeface="+mn-ea"/>
              </a:rPr>
              <a:t>viz</a:t>
            </a:r>
            <a:r>
              <a:rPr kumimoji="1" lang="zh-CN" altLang="en-US">
                <a:sym typeface="+mn-ea"/>
              </a:rPr>
              <a:t>, </a:t>
            </a:r>
            <a:r>
              <a:rPr kumimoji="1" lang="en-US" altLang="zh-CN">
                <a:sym typeface="+mn-ea"/>
              </a:rPr>
              <a:t>I </a:t>
            </a:r>
            <a:r>
              <a:rPr kumimoji="1" lang="zh-CN" altLang="en-US">
                <a:sym typeface="+mn-ea"/>
              </a:rPr>
              <a:t>first report the preprocessing time of </a:t>
            </a:r>
            <a:r>
              <a:rPr kumimoji="1" lang="en-US" altLang="zh-CN">
                <a:sym typeface="+mn-ea"/>
              </a:rPr>
              <a:t>PPRviz </a:t>
            </a:r>
            <a:r>
              <a:rPr kumimoji="1" lang="zh-CN" altLang="en-US">
                <a:sym typeface="+mn-ea"/>
              </a:rPr>
              <a:t>and multi</a:t>
            </a:r>
            <a:r>
              <a:rPr kumimoji="1" lang="en-US" altLang="zh-CN">
                <a:sym typeface="+mn-ea"/>
              </a:rPr>
              <a:t>-</a:t>
            </a:r>
            <a:r>
              <a:rPr kumimoji="1" lang="zh-CN" altLang="en-US">
                <a:sym typeface="+mn-ea"/>
              </a:rPr>
              <a:t>level competitors. As shown in the figure, we can find that the preprocessing time </a:t>
            </a:r>
            <a:r>
              <a:rPr kumimoji="1" lang="en-US" altLang="zh-CN">
                <a:sym typeface="+mn-ea"/>
              </a:rPr>
              <a:t>of PPRviz </a:t>
            </a:r>
            <a:r>
              <a:rPr kumimoji="1" lang="zh-CN" altLang="en-US">
                <a:sym typeface="+mn-ea"/>
              </a:rPr>
              <a:t>within 20 minutes, even on the largest</a:t>
            </a:r>
            <a:r>
              <a:rPr kumimoji="1" lang="en-US" altLang="zh-CN">
                <a:sym typeface="+mn-ea"/>
              </a:rPr>
              <a:t> graph</a:t>
            </a:r>
            <a:r>
              <a:rPr kumimoji="1" lang="zh-CN" altLang="en-US">
                <a:sym typeface="+mn-ea"/>
              </a:rPr>
              <a:t> Twitter. In contrast, all competitors fail to return within 12 hours. </a:t>
            </a:r>
            <a:r>
              <a:rPr kumimoji="1" lang="en-US" altLang="zh-CN">
                <a:sym typeface="+mn-ea"/>
              </a:rPr>
              <a:t>They </a:t>
            </a:r>
            <a:r>
              <a:rPr kumimoji="1" lang="zh-CN" altLang="en-US">
                <a:sym typeface="+mn-ea"/>
              </a:rPr>
              <a:t>next report the response time of PPR</a:t>
            </a:r>
            <a:r>
              <a:rPr kumimoji="1" lang="en-US" altLang="zh-CN">
                <a:sym typeface="+mn-ea"/>
              </a:rPr>
              <a:t>viz </a:t>
            </a:r>
            <a:r>
              <a:rPr kumimoji="1" lang="zh-CN" altLang="en-US">
                <a:sym typeface="+mn-ea"/>
              </a:rPr>
              <a:t>and all competitors. </a:t>
            </a:r>
            <a:r>
              <a:rPr kumimoji="1" lang="en-US" altLang="zh-CN">
                <a:sym typeface="+mn-ea"/>
              </a:rPr>
              <a:t>They </a:t>
            </a:r>
            <a:r>
              <a:rPr kumimoji="1" lang="zh-CN" altLang="en-US">
                <a:sym typeface="+mn-ea"/>
              </a:rPr>
              <a:t>skipped the single</a:t>
            </a:r>
            <a:r>
              <a:rPr kumimoji="1" lang="en-US" altLang="zh-CN">
                <a:sym typeface="+mn-ea"/>
              </a:rPr>
              <a:t>-</a:t>
            </a:r>
            <a:r>
              <a:rPr kumimoji="1" lang="zh-CN" altLang="en-US">
                <a:sym typeface="+mn-ea"/>
              </a:rPr>
              <a:t>level</a:t>
            </a:r>
            <a:r>
              <a:rPr kumimoji="1" lang="en-US" altLang="zh-CN">
                <a:sym typeface="+mn-ea"/>
              </a:rPr>
              <a:t> </a:t>
            </a:r>
            <a:r>
              <a:rPr kumimoji="1" lang="zh-CN" altLang="en-US">
                <a:sym typeface="+mn-ea"/>
              </a:rPr>
              <a:t>competitors that fail to return in 1,000 seconds. As shown in this figure, we can find that PPR</a:t>
            </a:r>
            <a:r>
              <a:rPr kumimoji="1" lang="en-US" altLang="zh-CN">
                <a:sym typeface="+mn-ea"/>
              </a:rPr>
              <a:t>viz </a:t>
            </a:r>
            <a:r>
              <a:rPr kumimoji="1" lang="zh-CN" altLang="en-US">
                <a:sym typeface="+mn-ea"/>
              </a:rPr>
              <a:t>outperforms all competitors in terms of response time, it only uses several seconds to return the partial </a:t>
            </a:r>
            <a:r>
              <a:rPr kumimoji="1" lang="en-US" altLang="zh-CN">
                <a:sym typeface="+mn-ea"/>
              </a:rPr>
              <a:t>view </a:t>
            </a:r>
            <a:r>
              <a:rPr kumimoji="1" lang="zh-CN" altLang="en-US">
                <a:sym typeface="+mn-ea"/>
              </a:rPr>
              <a:t>for the largest </a:t>
            </a:r>
            <a:r>
              <a:rPr kumimoji="1" lang="en-US" altLang="zh-CN">
                <a:sym typeface="+mn-ea"/>
              </a:rPr>
              <a:t>Twitter graph</a:t>
            </a:r>
            <a:r>
              <a:rPr kumimoji="1" lang="zh-CN" altLang="en-US">
                <a:sym typeface="+mn-ea"/>
              </a:rPr>
              <a:t>. </a:t>
            </a:r>
            <a:endParaRPr kumimoji="1" lang="zh-CN" altLang="en-US">
              <a:sym typeface="+mn-ea"/>
            </a:endParaRPr>
          </a:p>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To summarize, in this </a:t>
            </a:r>
            <a:r>
              <a:rPr kumimoji="1" lang="en-US" altLang="zh-CN"/>
              <a:t>work</a:t>
            </a:r>
            <a:r>
              <a:rPr kumimoji="1" lang="zh-CN" altLang="en-US"/>
              <a:t>, </a:t>
            </a:r>
            <a:r>
              <a:rPr kumimoji="1" lang="en-US" altLang="zh-CN"/>
              <a:t>They </a:t>
            </a:r>
            <a:r>
              <a:rPr kumimoji="1" lang="zh-CN" altLang="en-US"/>
              <a:t>propose a new graph </a:t>
            </a:r>
            <a:r>
              <a:rPr kumimoji="1" lang="en-US" altLang="zh-CN"/>
              <a:t>visualization </a:t>
            </a:r>
            <a:r>
              <a:rPr kumimoji="1" lang="zh-CN" altLang="en-US"/>
              <a:t>solution called PPRv</a:t>
            </a:r>
            <a:r>
              <a:rPr kumimoji="1" lang="en-US" altLang="zh-CN"/>
              <a:t>iz</a:t>
            </a:r>
            <a:r>
              <a:rPr kumimoji="1" lang="zh-CN" altLang="en-US"/>
              <a:t>, which contains a</a:t>
            </a:r>
            <a:r>
              <a:rPr kumimoji="1" lang="en-US" altLang="zh-CN"/>
              <a:t> PPR-</a:t>
            </a:r>
            <a:r>
              <a:rPr kumimoji="1" lang="zh-CN" altLang="en-US"/>
              <a:t>based distance measure, and an efficient </a:t>
            </a:r>
            <a:r>
              <a:rPr kumimoji="1" lang="en-US" altLang="zh-CN"/>
              <a:t>PDist approximation algorithm</a:t>
            </a:r>
            <a:r>
              <a:rPr kumimoji="1" lang="zh-CN" altLang="en-US"/>
              <a:t>. </a:t>
            </a:r>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sym typeface="+mn-ea"/>
              </a:rPr>
              <a:t>That’s all. </a:t>
            </a:r>
            <a:r>
              <a:rPr kumimoji="1" lang="zh-CN" altLang="en-US">
                <a:sym typeface="+mn-ea"/>
              </a:rPr>
              <a:t>Thanks for your listening.</a:t>
            </a:r>
            <a:endParaRPr kumimoji="1" lang="zh-CN" altLang="en-US"/>
          </a:p>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Here is the outline for today's presentation.</a:t>
            </a:r>
            <a:r>
              <a:rPr kumimoji="1" lang="en-US" altLang="zh-CN"/>
              <a:t> </a:t>
            </a:r>
            <a:r>
              <a:rPr kumimoji="1" lang="zh-CN" altLang="en-US"/>
              <a:t>First, I will review the background </a:t>
            </a:r>
            <a:r>
              <a:rPr kumimoji="1" lang="en-US" altLang="zh-CN"/>
              <a:t>and relative </a:t>
            </a:r>
            <a:r>
              <a:rPr kumimoji="1" lang="zh-CN" altLang="en-US"/>
              <a:t>works of </a:t>
            </a:r>
            <a:r>
              <a:rPr kumimoji="1" lang="en-US" altLang="zh-CN"/>
              <a:t>graph visualization</a:t>
            </a:r>
            <a:r>
              <a:rPr kumimoji="1" lang="zh-CN" altLang="en-US"/>
              <a:t>.</a:t>
            </a:r>
            <a:r>
              <a:rPr kumimoji="1" lang="en-US" altLang="zh-CN"/>
              <a:t> Then I will introduce the proposed visulization solution called PPRviz. Finally, I will share some interesting experiment results and the conclusion.</a:t>
            </a:r>
            <a:endParaRPr kumimoji="1" lang="en-US" altLang="zh-CN"/>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Graph structures are found all around us, which consists of nodes and edges that describe relationships between them. Given a graph with n nodes and m edges. Graph visualization aims to generate a position matrix X for G. During the drawing process, the visualiztion involves layout each node </a:t>
            </a:r>
            <a:r>
              <a:rPr kumimoji="1" lang="en-US" altLang="zh-CN"/>
              <a:t>at its coordinate X and linking the 2 endpoints of each edges with a straight line. The visualization technique is apply in different domains to help users understand the complex relationships in the graph. To make our easier to follow, here’re some examples of undirected graphs in the presentation. However, it is important to know that the author’s techniques are also applied to directed graphs.</a:t>
            </a:r>
            <a:endParaRPr kumimoji="1" lang="en-US" altLang="zh-CN"/>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sym typeface="+mn-ea"/>
              </a:rPr>
              <a:t>A high quality graph visualization should have good readability. To evaluate the readability of visualization results, the graph drawing committee has proposed several aesthetic criteria, Node distribution and uniform length coeffiecient Variance are two commonly used criteria among them. Node Distribution measures the eveness of the distribution of the nodes on the screen. A good visualization should has those evenly spaced out, as shown on the left hand side. On the other hand, an example of poor, no distribution like the right hand side, would has overlapping nodes. For ULCV, it measures the length skewness of edge segments on the screen. An example of poor ULCV like the right hand side, would has distorted edge of variance making it harder to distinguish between relationships in the graph.</a:t>
            </a:r>
            <a:endParaRPr kumimoji="1" lang="en-US" altLang="zh-CN">
              <a:sym typeface="+mn-ea"/>
            </a:endParaRPr>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Regarding e</a:t>
            </a:r>
            <a:r>
              <a:rPr kumimoji="1" lang="zh-CN" altLang="en-US"/>
              <a:t>xisting </a:t>
            </a:r>
            <a:r>
              <a:rPr kumimoji="1" lang="en-US" altLang="zh-CN"/>
              <a:t>visualization </a:t>
            </a:r>
            <a:r>
              <a:rPr kumimoji="1" lang="zh-CN" altLang="en-US"/>
              <a:t>solutions. A common way is to show all </a:t>
            </a:r>
            <a:r>
              <a:rPr kumimoji="1" lang="en-US" altLang="zh-CN"/>
              <a:t>nodes </a:t>
            </a:r>
            <a:r>
              <a:rPr kumimoji="1" lang="zh-CN" altLang="en-US"/>
              <a:t>and edges on the screen, which is called single</a:t>
            </a:r>
            <a:r>
              <a:rPr kumimoji="1" lang="en-US" altLang="zh-CN"/>
              <a:t>-</a:t>
            </a:r>
            <a:r>
              <a:rPr kumimoji="1" lang="zh-CN" altLang="en-US"/>
              <a:t>level </a:t>
            </a:r>
            <a:r>
              <a:rPr kumimoji="1" lang="en-US" altLang="zh-CN"/>
              <a:t>visualization</a:t>
            </a:r>
            <a:r>
              <a:rPr kumimoji="1" lang="zh-CN" altLang="en-US"/>
              <a:t>. It generally involves two steps. First, </a:t>
            </a:r>
            <a:r>
              <a:rPr kumimoji="1" lang="en-US" altLang="zh-CN"/>
              <a:t>a </a:t>
            </a:r>
            <a:r>
              <a:rPr kumimoji="1" lang="zh-CN" altLang="en-US"/>
              <a:t>graph</a:t>
            </a:r>
            <a:r>
              <a:rPr kumimoji="1" lang="en-US" altLang="zh-CN"/>
              <a:t>-</a:t>
            </a:r>
            <a:r>
              <a:rPr kumimoji="1" lang="zh-CN" altLang="en-US"/>
              <a:t>theoretical distance</a:t>
            </a:r>
            <a:r>
              <a:rPr kumimoji="1" lang="en-US" altLang="zh-CN"/>
              <a:t> </a:t>
            </a:r>
            <a:r>
              <a:rPr kumimoji="1" lang="zh-CN" altLang="en-US"/>
              <a:t>Matrix is computed. These </a:t>
            </a:r>
            <a:r>
              <a:rPr kumimoji="1" lang="en-US" altLang="zh-CN"/>
              <a:t>matrix </a:t>
            </a:r>
            <a:r>
              <a:rPr kumimoji="1" lang="zh-CN" altLang="en-US"/>
              <a:t>can </a:t>
            </a:r>
            <a:r>
              <a:rPr kumimoji="1" lang="en-US" altLang="zh-CN"/>
              <a:t>be obtained </a:t>
            </a:r>
            <a:r>
              <a:rPr kumimoji="1" lang="en-US"/>
              <a:t>use eaiser </a:t>
            </a:r>
            <a:r>
              <a:rPr kumimoji="1" lang="zh-CN" altLang="en-US"/>
              <a:t>adjacency</a:t>
            </a:r>
            <a:r>
              <a:rPr kumimoji="1" lang="en-US" altLang="zh-CN"/>
              <a:t>-</a:t>
            </a:r>
            <a:r>
              <a:rPr kumimoji="1" lang="zh-CN" altLang="en-US"/>
              <a:t>related matrix </a:t>
            </a:r>
            <a:r>
              <a:rPr kumimoji="1" lang="en-US" altLang="zh-CN"/>
              <a:t>or</a:t>
            </a:r>
            <a:r>
              <a:rPr kumimoji="1" lang="zh-CN" altLang="en-US"/>
              <a:t> the shortest distance matrix. Next</a:t>
            </a:r>
            <a:r>
              <a:rPr kumimoji="1" lang="en-US" altLang="zh-CN"/>
              <a:t>, the distance </a:t>
            </a:r>
            <a:r>
              <a:rPr kumimoji="1" lang="zh-CN" altLang="en-US"/>
              <a:t>matrix is embedded into the position matrix, aiming to minimize the difference between the pair west distance on the graph and </a:t>
            </a:r>
            <a:r>
              <a:rPr kumimoji="1" lang="en-US" altLang="zh-CN"/>
              <a:t>Euclidean </a:t>
            </a:r>
            <a:r>
              <a:rPr kumimoji="1" lang="zh-CN" altLang="en-US"/>
              <a:t>distance on this way. However, one drawback of this approach is the poor readability of the resulting </a:t>
            </a:r>
            <a:r>
              <a:rPr kumimoji="1" lang="en-US" altLang="zh-CN"/>
              <a:t>visualizations</a:t>
            </a:r>
            <a:r>
              <a:rPr kumimoji="1" lang="zh-CN" altLang="en-US"/>
              <a:t>, which are often aesthetic</a:t>
            </a:r>
            <a:r>
              <a:rPr kumimoji="1" lang="en-US" altLang="zh-CN"/>
              <a:t>-unpleasing </a:t>
            </a:r>
            <a:r>
              <a:rPr kumimoji="1" lang="zh-CN" altLang="en-US"/>
              <a:t>when the graph is small, or resemble </a:t>
            </a:r>
            <a:r>
              <a:rPr kumimoji="1" lang="en-US" altLang="zh-CN"/>
              <a:t>hairball </a:t>
            </a:r>
            <a:r>
              <a:rPr kumimoji="1" lang="zh-CN" altLang="en-US"/>
              <a:t>when the graph is large, making it challenging to interpret the </a:t>
            </a:r>
            <a:r>
              <a:rPr kumimoji="1" lang="en-US" altLang="zh-CN"/>
              <a:t>graph’s </a:t>
            </a:r>
            <a:r>
              <a:rPr kumimoji="1" lang="zh-CN" altLang="en-US"/>
              <a:t>structure. Additionally, this </a:t>
            </a:r>
            <a:r>
              <a:rPr kumimoji="1" lang="en-US" altLang="zh-CN"/>
              <a:t>meathod </a:t>
            </a:r>
            <a:r>
              <a:rPr kumimoji="1" lang="zh-CN" altLang="en-US"/>
              <a:t>can be computational expensive</a:t>
            </a:r>
            <a:r>
              <a:rPr kumimoji="1" lang="en-US" altLang="zh-CN"/>
              <a:t>, which </a:t>
            </a:r>
            <a:r>
              <a:rPr kumimoji="1" lang="zh-CN" altLang="en-US"/>
              <a:t>put these </a:t>
            </a:r>
            <a:r>
              <a:rPr kumimoji="1" lang="en-US" altLang="zh-CN"/>
              <a:t>challenges </a:t>
            </a:r>
            <a:r>
              <a:rPr kumimoji="1" lang="zh-CN" altLang="en-US"/>
              <a:t>when dealing with large graphs</a:t>
            </a:r>
            <a:r>
              <a:rPr kumimoji="1" lang="en-US" altLang="zh-CN"/>
              <a:t>.</a:t>
            </a:r>
            <a:endParaRPr kumimoji="1" lang="en-US" altLang="zh-CN"/>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T</a:t>
            </a:r>
            <a:r>
              <a:rPr kumimoji="1" lang="zh-CN" altLang="en-US"/>
              <a:t>o address the issues in </a:t>
            </a:r>
            <a:r>
              <a:rPr kumimoji="1" lang="en-US" altLang="zh-CN"/>
              <a:t>single-level visualization</a:t>
            </a:r>
            <a:r>
              <a:rPr kumimoji="1" lang="zh-CN" altLang="en-US"/>
              <a:t>. Many existing solutions adopt a multi</a:t>
            </a:r>
            <a:r>
              <a:rPr kumimoji="1" lang="en-US" altLang="zh-CN"/>
              <a:t>-</a:t>
            </a:r>
            <a:r>
              <a:rPr kumimoji="1" lang="zh-CN" altLang="en-US"/>
              <a:t>level framework whose idea is to </a:t>
            </a:r>
            <a:r>
              <a:rPr kumimoji="1" lang="en-US" altLang="zh-CN"/>
              <a:t>interactively</a:t>
            </a:r>
            <a:r>
              <a:rPr kumimoji="1" lang="zh-CN" altLang="en-US"/>
              <a:t> display the graph impartial</a:t>
            </a:r>
            <a:r>
              <a:rPr kumimoji="1" lang="en-US" altLang="zh-CN"/>
              <a:t> view</a:t>
            </a:r>
            <a:r>
              <a:rPr kumimoji="1" lang="zh-CN" altLang="en-US"/>
              <a:t> level by level. First, a supergraph hierarchy is constructed from the original graph </a:t>
            </a:r>
            <a:r>
              <a:rPr kumimoji="1" lang="en-US" altLang="zh-CN"/>
              <a:t>G</a:t>
            </a:r>
            <a:r>
              <a:rPr kumimoji="1" lang="zh-CN" altLang="en-US"/>
              <a:t>, as shown in this example, the bottom level is </a:t>
            </a:r>
            <a:r>
              <a:rPr kumimoji="1" lang="en-US" altLang="zh-CN"/>
              <a:t>the </a:t>
            </a:r>
            <a:r>
              <a:rPr kumimoji="1" lang="zh-CN" altLang="en-US"/>
              <a:t>in</a:t>
            </a:r>
            <a:r>
              <a:rPr kumimoji="1" lang="en-US" altLang="zh-CN"/>
              <a:t>put</a:t>
            </a:r>
            <a:r>
              <a:rPr kumimoji="1" lang="zh-CN" altLang="en-US"/>
              <a:t> </a:t>
            </a:r>
            <a:r>
              <a:rPr kumimoji="1" lang="en-US" altLang="zh-CN"/>
              <a:t>graph </a:t>
            </a:r>
            <a:r>
              <a:rPr kumimoji="1" lang="zh-CN" altLang="en-US"/>
              <a:t>G, and we call </a:t>
            </a:r>
            <a:r>
              <a:rPr kumimoji="1" lang="en-US" altLang="zh-CN"/>
              <a:t>the node </a:t>
            </a:r>
            <a:r>
              <a:rPr kumimoji="1" lang="zh-CN" altLang="en-US"/>
              <a:t>in G as a leaf. We call the upper level </a:t>
            </a:r>
            <a:r>
              <a:rPr kumimoji="1" lang="en-US" altLang="zh-CN"/>
              <a:t>a </a:t>
            </a:r>
            <a:r>
              <a:rPr kumimoji="1" lang="zh-CN" altLang="en-US"/>
              <a:t>super graph and </a:t>
            </a:r>
            <a:r>
              <a:rPr kumimoji="1" lang="en-US" altLang="zh-CN"/>
              <a:t>the node inside a super node</a:t>
            </a:r>
            <a:r>
              <a:rPr kumimoji="1" lang="zh-CN" altLang="en-US"/>
              <a:t>. For example,</a:t>
            </a:r>
            <a:r>
              <a:rPr kumimoji="1" lang="en-US" altLang="zh-CN"/>
              <a:t> the super node S</a:t>
            </a:r>
            <a:r>
              <a:rPr kumimoji="1" lang="zh-CN" altLang="en-US"/>
              <a:t> in the Top level super graph. In addition, each </a:t>
            </a:r>
            <a:r>
              <a:rPr kumimoji="1" lang="en-US" altLang="zh-CN"/>
              <a:t>super node </a:t>
            </a:r>
            <a:r>
              <a:rPr kumimoji="1" lang="zh-CN" altLang="en-US"/>
              <a:t>contains K children in the level below. For example, the children of </a:t>
            </a:r>
            <a:r>
              <a:rPr kumimoji="1" lang="en-US" altLang="zh-CN"/>
              <a:t>S are</a:t>
            </a:r>
            <a:r>
              <a:rPr kumimoji="1" lang="zh-CN" altLang="en-US"/>
              <a:t> in the shadow area</a:t>
            </a:r>
            <a:r>
              <a:rPr kumimoji="1" lang="en-US" altLang="zh-CN"/>
              <a:t>.</a:t>
            </a:r>
            <a:r>
              <a:rPr kumimoji="1" lang="zh-CN" altLang="en-US"/>
              <a:t> </a:t>
            </a:r>
            <a:r>
              <a:rPr kumimoji="1" lang="en-US" altLang="zh-CN"/>
              <a:t>A</a:t>
            </a:r>
            <a:r>
              <a:rPr kumimoji="1" lang="zh-CN" altLang="en-US"/>
              <a:t>fter a user </a:t>
            </a:r>
            <a:r>
              <a:rPr kumimoji="1" lang="en-US" altLang="zh-CN"/>
              <a:t>selects an S</a:t>
            </a:r>
            <a:r>
              <a:rPr kumimoji="1" lang="zh-CN" altLang="en-US"/>
              <a:t> to explore, a single</a:t>
            </a:r>
            <a:r>
              <a:rPr kumimoji="1" lang="en-US" altLang="zh-CN"/>
              <a:t>-</a:t>
            </a:r>
            <a:r>
              <a:rPr kumimoji="1" lang="zh-CN" altLang="en-US"/>
              <a:t>level solution is applied to </a:t>
            </a:r>
            <a:r>
              <a:rPr kumimoji="1" lang="en-US" altLang="zh-CN"/>
              <a:t>visualize </a:t>
            </a:r>
            <a:r>
              <a:rPr kumimoji="1" lang="zh-CN" altLang="en-US"/>
              <a:t>the children of it</a:t>
            </a:r>
            <a:r>
              <a:rPr kumimoji="1" lang="en-US" altLang="zh-CN"/>
              <a:t>.</a:t>
            </a:r>
            <a:r>
              <a:rPr kumimoji="1" lang="zh-CN" altLang="en-US"/>
              <a:t> </a:t>
            </a:r>
            <a:r>
              <a:rPr kumimoji="1" lang="en-US" altLang="zh-CN"/>
              <a:t>C</a:t>
            </a:r>
            <a:r>
              <a:rPr kumimoji="1" lang="zh-CN" altLang="en-US"/>
              <a:t>ompared with </a:t>
            </a:r>
            <a:r>
              <a:rPr kumimoji="1" lang="en-US" altLang="zh-CN"/>
              <a:t>visualizing </a:t>
            </a:r>
            <a:r>
              <a:rPr kumimoji="1" lang="zh-CN" altLang="en-US"/>
              <a:t>the entire graph at once, presenting the graph in a hierarchical manner can help to avoid a </a:t>
            </a:r>
            <a:r>
              <a:rPr kumimoji="1" lang="en-US" altLang="zh-CN"/>
              <a:t>hairball </a:t>
            </a:r>
            <a:r>
              <a:rPr kumimoji="1" lang="zh-CN" altLang="en-US"/>
              <a:t>effect and reduce the embedding overhead. However, the </a:t>
            </a:r>
            <a:r>
              <a:rPr kumimoji="1" lang="en-US" altLang="zh-CN"/>
              <a:t>aesthetic </a:t>
            </a:r>
            <a:r>
              <a:rPr kumimoji="1" lang="zh-CN" altLang="en-US"/>
              <a:t>issues still remains because the multilevel</a:t>
            </a:r>
            <a:r>
              <a:rPr kumimoji="1" lang="en-US" altLang="zh-CN"/>
              <a:t>-</a:t>
            </a:r>
            <a:r>
              <a:rPr kumimoji="1" lang="zh-CN" altLang="en-US"/>
              <a:t>solution also </a:t>
            </a:r>
            <a:r>
              <a:rPr kumimoji="1" lang="en-US" altLang="zh-CN"/>
              <a:t>leverages</a:t>
            </a:r>
            <a:r>
              <a:rPr kumimoji="1" lang="zh-CN" altLang="en-US"/>
              <a:t> the single level </a:t>
            </a:r>
            <a:r>
              <a:rPr kumimoji="1" lang="en-US" altLang="zh-CN"/>
              <a:t>they all </a:t>
            </a:r>
            <a:r>
              <a:rPr kumimoji="1" lang="zh-CN" altLang="en-US"/>
              <a:t>method</a:t>
            </a:r>
            <a:r>
              <a:rPr kumimoji="1" lang="en-US" altLang="zh-CN"/>
              <a:t>.</a:t>
            </a:r>
            <a:endParaRPr kumimoji="1" lang="en-US" altLang="zh-CN"/>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T</a:t>
            </a:r>
            <a:r>
              <a:rPr kumimoji="1" lang="zh-CN" altLang="en-US"/>
              <a:t>o mitigate the issues raised by these</a:t>
            </a:r>
            <a:r>
              <a:rPr kumimoji="1" lang="en-US" altLang="zh-CN"/>
              <a:t> exsisting</a:t>
            </a:r>
            <a:r>
              <a:rPr kumimoji="1" lang="zh-CN" altLang="en-US"/>
              <a:t> solutions. We propose a graph </a:t>
            </a:r>
            <a:r>
              <a:rPr kumimoji="1" lang="en-US" altLang="zh-CN"/>
              <a:t>visualization </a:t>
            </a:r>
            <a:r>
              <a:rPr kumimoji="1" lang="zh-CN" altLang="en-US"/>
              <a:t>solution called PPR</a:t>
            </a:r>
            <a:r>
              <a:rPr kumimoji="1" lang="en-US" altLang="zh-CN"/>
              <a:t>viz</a:t>
            </a:r>
            <a:r>
              <a:rPr kumimoji="1" lang="zh-CN" altLang="en-US"/>
              <a:t>. It adopts the multi</a:t>
            </a:r>
            <a:r>
              <a:rPr kumimoji="1" lang="en-US" altLang="zh-CN"/>
              <a:t>-</a:t>
            </a:r>
            <a:r>
              <a:rPr kumimoji="1" lang="zh-CN" altLang="en-US"/>
              <a:t>level framework and contains the following three </a:t>
            </a:r>
            <a:r>
              <a:rPr kumimoji="1" lang="en-US" altLang="zh-CN"/>
              <a:t>main </a:t>
            </a:r>
            <a:r>
              <a:rPr kumimoji="1" lang="zh-CN" altLang="en-US"/>
              <a:t>steps. The first step is the construction of a super graph hierarchy. It is generated using the famous community detection </a:t>
            </a:r>
            <a:r>
              <a:rPr kumimoji="1" lang="en-US" altLang="zh-CN"/>
              <a:t>algorithm Lovin,</a:t>
            </a:r>
            <a:r>
              <a:rPr kumimoji="1" lang="zh-CN" altLang="en-US"/>
              <a:t> </a:t>
            </a:r>
            <a:r>
              <a:rPr kumimoji="1" lang="en-US" altLang="zh-CN"/>
              <a:t>while </a:t>
            </a:r>
            <a:r>
              <a:rPr kumimoji="1" lang="zh-CN" altLang="en-US"/>
              <a:t>trying to ensure that the number of children of each super</a:t>
            </a:r>
            <a:r>
              <a:rPr kumimoji="1" lang="en-US" altLang="zh-CN"/>
              <a:t> node</a:t>
            </a:r>
            <a:r>
              <a:rPr kumimoji="1" lang="zh-CN" altLang="en-US"/>
              <a:t> is </a:t>
            </a:r>
            <a:r>
              <a:rPr kumimoji="1" lang="en-US" altLang="zh-CN"/>
              <a:t>balence</a:t>
            </a:r>
            <a:r>
              <a:rPr kumimoji="1" lang="zh-CN" altLang="en-US"/>
              <a:t>. </a:t>
            </a:r>
            <a:r>
              <a:rPr kumimoji="1" lang="en-US" altLang="zh-CN"/>
              <a:t>Next, PPRviz i</a:t>
            </a:r>
            <a:r>
              <a:rPr kumimoji="1" lang="zh-CN" altLang="en-US"/>
              <a:t>s introduces a new distance measure called P</a:t>
            </a:r>
            <a:r>
              <a:rPr kumimoji="1" lang="en-US" altLang="zh-CN"/>
              <a:t>Dist</a:t>
            </a:r>
            <a:r>
              <a:rPr kumimoji="1" lang="zh-CN" altLang="en-US"/>
              <a:t> for computing graph</a:t>
            </a:r>
            <a:r>
              <a:rPr kumimoji="1" lang="en-US" altLang="zh-CN"/>
              <a:t>-</a:t>
            </a:r>
            <a:r>
              <a:rPr kumimoji="1" lang="zh-CN" altLang="en-US"/>
              <a:t>theoretical distance. These measures specifically designed for </a:t>
            </a:r>
            <a:r>
              <a:rPr kumimoji="1" lang="en-US" altLang="zh-CN"/>
              <a:t>visualization </a:t>
            </a:r>
            <a:r>
              <a:rPr kumimoji="1" lang="zh-CN" altLang="en-US"/>
              <a:t>captures the relationships between those in the more accurate manner</a:t>
            </a:r>
            <a:r>
              <a:rPr kumimoji="1" lang="en-US" altLang="zh-CN"/>
              <a:t>. To</a:t>
            </a:r>
            <a:r>
              <a:rPr kumimoji="1" lang="zh-CN" altLang="en-US"/>
              <a:t> compute</a:t>
            </a:r>
            <a:r>
              <a:rPr kumimoji="1" lang="en-US" altLang="zh-CN"/>
              <a:t> the</a:t>
            </a:r>
            <a:r>
              <a:rPr kumimoji="1" lang="zh-CN" altLang="en-US"/>
              <a:t> P</a:t>
            </a:r>
            <a:r>
              <a:rPr kumimoji="1" lang="en-US" altLang="zh-CN"/>
              <a:t>Dist</a:t>
            </a:r>
            <a:r>
              <a:rPr kumimoji="1" lang="zh-CN" altLang="en-US"/>
              <a:t> for the children. </a:t>
            </a:r>
            <a:r>
              <a:rPr kumimoji="1" lang="en-US" altLang="zh-CN"/>
              <a:t>the author then </a:t>
            </a:r>
            <a:r>
              <a:rPr kumimoji="1" lang="zh-CN" altLang="en-US"/>
              <a:t>propose an efficient estimation </a:t>
            </a:r>
            <a:r>
              <a:rPr kumimoji="1" lang="en-US" altLang="zh-CN"/>
              <a:t>algotithem</a:t>
            </a:r>
            <a:r>
              <a:rPr kumimoji="1" lang="zh-CN" altLang="en-US"/>
              <a:t> call</a:t>
            </a:r>
            <a:r>
              <a:rPr kumimoji="1" lang="en-US" altLang="zh-CN"/>
              <a:t>ed Tau-push. A</a:t>
            </a:r>
            <a:r>
              <a:rPr kumimoji="1" lang="zh-CN" altLang="en-US"/>
              <a:t>fter P</a:t>
            </a:r>
            <a:r>
              <a:rPr kumimoji="1" lang="en-US" altLang="zh-CN"/>
              <a:t>Dist</a:t>
            </a:r>
            <a:r>
              <a:rPr kumimoji="1" lang="zh-CN" altLang="en-US"/>
              <a:t> are comput</a:t>
            </a:r>
            <a:r>
              <a:rPr kumimoji="1" lang="en-US" altLang="zh-CN"/>
              <a:t>ed</a:t>
            </a:r>
            <a:r>
              <a:rPr kumimoji="1" lang="zh-CN" altLang="en-US"/>
              <a:t>, PPR</a:t>
            </a:r>
            <a:r>
              <a:rPr kumimoji="1" lang="en-US" altLang="zh-CN"/>
              <a:t>viz</a:t>
            </a:r>
            <a:r>
              <a:rPr kumimoji="1" lang="zh-CN" altLang="en-US"/>
              <a:t> proceed to perform position embedding, which calculates a position matrix based on the</a:t>
            </a:r>
            <a:r>
              <a:rPr kumimoji="1" lang="en-US" altLang="zh-CN"/>
              <a:t> PDIst</a:t>
            </a:r>
            <a:r>
              <a:rPr kumimoji="1" lang="zh-CN" altLang="en-US"/>
              <a:t> matrix. </a:t>
            </a:r>
            <a:r>
              <a:rPr kumimoji="1" lang="en-US" altLang="zh-CN"/>
              <a:t>The score i</a:t>
            </a:r>
            <a:r>
              <a:rPr kumimoji="1" lang="zh-CN" altLang="en-US"/>
              <a:t>s to ensure that the </a:t>
            </a:r>
            <a:r>
              <a:rPr kumimoji="1" lang="en-US" altLang="zh-CN"/>
              <a:t>Euclidean </a:t>
            </a:r>
            <a:r>
              <a:rPr kumimoji="1" lang="zh-CN" altLang="en-US"/>
              <a:t>distance </a:t>
            </a:r>
            <a:r>
              <a:rPr kumimoji="1" lang="en-US" altLang="zh-CN"/>
              <a:t>between pairs of node </a:t>
            </a:r>
            <a:r>
              <a:rPr kumimoji="1" lang="zh-CN" altLang="en-US"/>
              <a:t>on the screen resemble their corresponding </a:t>
            </a:r>
            <a:r>
              <a:rPr kumimoji="1" lang="en-US" altLang="zh-CN"/>
              <a:t>PDist</a:t>
            </a:r>
            <a:r>
              <a:rPr kumimoji="1" lang="zh-CN" altLang="en-US"/>
              <a:t>. Here is a </a:t>
            </a:r>
            <a:r>
              <a:rPr kumimoji="1" lang="en-US" altLang="zh-CN"/>
              <a:t>visualization </a:t>
            </a:r>
            <a:r>
              <a:rPr kumimoji="1" lang="zh-CN" altLang="en-US"/>
              <a:t>instance generated by PPRv</a:t>
            </a:r>
            <a:r>
              <a:rPr kumimoji="1" lang="en-US" altLang="zh-CN"/>
              <a:t>iz</a:t>
            </a:r>
            <a:r>
              <a:rPr kumimoji="1" lang="zh-CN" altLang="en-US"/>
              <a:t>. Here, the circle size is proportional to the number of children inside a super</a:t>
            </a:r>
            <a:r>
              <a:rPr kumimoji="1" lang="en-US" altLang="zh-CN"/>
              <a:t> node</a:t>
            </a:r>
            <a:r>
              <a:rPr kumimoji="1" lang="zh-CN" altLang="en-US"/>
              <a:t>. As we can see, PPR</a:t>
            </a:r>
            <a:r>
              <a:rPr kumimoji="1" lang="en-US" altLang="zh-CN"/>
              <a:t>viz</a:t>
            </a:r>
            <a:r>
              <a:rPr kumimoji="1" lang="zh-CN" altLang="en-US"/>
              <a:t> ways can clearly show the partial view of each level.</a:t>
            </a:r>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Before PD</a:t>
            </a:r>
            <a:r>
              <a:rPr kumimoji="1" lang="en-US" altLang="zh-CN"/>
              <a:t>ist</a:t>
            </a:r>
            <a:r>
              <a:rPr kumimoji="1" lang="zh-CN" altLang="en-US"/>
              <a:t>, I will first introduce personalized </a:t>
            </a:r>
            <a:r>
              <a:rPr kumimoji="1" lang="en-US" altLang="zh-CN"/>
              <a:t>page rank </a:t>
            </a:r>
            <a:r>
              <a:rPr kumimoji="1" lang="zh-CN" altLang="en-US"/>
              <a:t>for measure</a:t>
            </a:r>
            <a:r>
              <a:rPr kumimoji="1" lang="en-US" altLang="zh-CN"/>
              <a:t> </a:t>
            </a:r>
            <a:r>
              <a:rPr kumimoji="1" lang="zh-CN" altLang="en-US"/>
              <a:t>the connectivity between two </a:t>
            </a:r>
            <a:r>
              <a:rPr kumimoji="1" lang="en-US" altLang="zh-CN"/>
              <a:t>nodes </a:t>
            </a:r>
            <a:r>
              <a:rPr kumimoji="1" lang="zh-CN" altLang="en-US"/>
              <a:t>in </a:t>
            </a:r>
            <a:r>
              <a:rPr kumimoji="1" lang="en-US" altLang="zh-CN"/>
              <a:t>the</a:t>
            </a:r>
            <a:r>
              <a:rPr kumimoji="1" lang="zh-CN" altLang="en-US"/>
              <a:t> graph, which is the core of </a:t>
            </a:r>
            <a:r>
              <a:rPr kumimoji="1" lang="en-US" altLang="zh-CN"/>
              <a:t>PDist</a:t>
            </a:r>
            <a:r>
              <a:rPr kumimoji="1" lang="zh-CN" altLang="en-US"/>
              <a:t>.</a:t>
            </a:r>
            <a:r>
              <a:rPr kumimoji="1" lang="en-US" altLang="zh-CN"/>
              <a:t> Given a source node Vs, a target node Vt and a stopping probability </a:t>
            </a:r>
            <a:r>
              <a:rPr kumimoji="1" lang="zh-CN" altLang="en-US"/>
              <a:t>阿尔法</a:t>
            </a:r>
            <a:r>
              <a:rPr kumimoji="1" lang="en-US" altLang="zh-CN"/>
              <a:t>. PPR from vs to vt measures the probability that the random walk with restart from Vs stops and target node Vt. Take this graph as an example. The node pair, V6 and V9 are more connected to each other than node pair V0 and V8.  Accordingly PPR from V6 to V9 is larger than that from V0 to V8. In other words, a large PPR value reflects that the node pair are well-connected on the graph, and should be close on the graph when viusalize on the screen.</a:t>
            </a:r>
            <a:endParaRPr kumimoji="1" lang="en-US" altLang="zh-CN"/>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In PDist, </a:t>
            </a:r>
            <a:r>
              <a:rPr kumimoji="1" lang="zh-CN" altLang="en-US"/>
              <a:t>elaborate the concept of degree</a:t>
            </a:r>
            <a:r>
              <a:rPr kumimoji="1" lang="en-US" altLang="zh-CN"/>
              <a:t>-</a:t>
            </a:r>
            <a:r>
              <a:rPr kumimoji="1" lang="zh-CN" altLang="en-US"/>
              <a:t>normalized PPR. The </a:t>
            </a:r>
            <a:r>
              <a:rPr kumimoji="1" lang="en-US" altLang="zh-CN"/>
              <a:t>DPPR </a:t>
            </a:r>
            <a:r>
              <a:rPr kumimoji="1" lang="zh-CN" altLang="en-US"/>
              <a:t>between </a:t>
            </a:r>
            <a:r>
              <a:rPr kumimoji="1" lang="en-US" altLang="zh-CN"/>
              <a:t>any nodes</a:t>
            </a:r>
            <a:r>
              <a:rPr kumimoji="1" lang="zh-CN" altLang="en-US"/>
              <a:t> V</a:t>
            </a:r>
            <a:r>
              <a:rPr kumimoji="1" lang="en-US" altLang="zh-CN"/>
              <a:t>i </a:t>
            </a:r>
            <a:r>
              <a:rPr kumimoji="1" lang="zh-CN" altLang="en-US"/>
              <a:t>and </a:t>
            </a:r>
            <a:r>
              <a:rPr kumimoji="1" lang="en-US" altLang="zh-CN"/>
              <a:t>Vj</a:t>
            </a:r>
            <a:r>
              <a:rPr kumimoji="1" lang="zh-CN" altLang="en-US"/>
              <a:t> is defined as a </a:t>
            </a:r>
            <a:r>
              <a:rPr kumimoji="1" lang="en-US" altLang="zh-CN"/>
              <a:t>----- </a:t>
            </a:r>
            <a:r>
              <a:rPr kumimoji="1" lang="zh-CN" altLang="en-US"/>
              <a:t>of the personalized </a:t>
            </a:r>
            <a:r>
              <a:rPr kumimoji="1" lang="en-US" altLang="zh-CN"/>
              <a:t>page rank </a:t>
            </a:r>
            <a:r>
              <a:rPr kumimoji="1" lang="zh-CN" altLang="en-US"/>
              <a:t>and the degree of the </a:t>
            </a:r>
            <a:r>
              <a:rPr kumimoji="1" lang="en-US" altLang="zh-CN"/>
              <a:t>source node</a:t>
            </a:r>
            <a:r>
              <a:rPr kumimoji="1" lang="zh-CN" altLang="en-US"/>
              <a:t>. </a:t>
            </a:r>
            <a:r>
              <a:rPr kumimoji="1" lang="en-US" altLang="zh-CN"/>
              <a:t>T</a:t>
            </a:r>
            <a:r>
              <a:rPr kumimoji="1" lang="zh-CN" altLang="en-US"/>
              <a:t>his degree normalization ensures a </a:t>
            </a:r>
            <a:r>
              <a:rPr kumimoji="1" lang="en-US" altLang="zh-CN"/>
              <a:t>better</a:t>
            </a:r>
            <a:r>
              <a:rPr kumimoji="1" lang="zh-CN" altLang="en-US"/>
              <a:t> </a:t>
            </a:r>
            <a:r>
              <a:rPr kumimoji="1" lang="en-US" altLang="zh-CN"/>
              <a:t>viusalization quality. T</a:t>
            </a:r>
            <a:r>
              <a:rPr kumimoji="1" lang="zh-CN" altLang="en-US"/>
              <a:t>o convert the </a:t>
            </a:r>
            <a:r>
              <a:rPr kumimoji="1" lang="en-US" altLang="zh-CN"/>
              <a:t>DPPR </a:t>
            </a:r>
            <a:r>
              <a:rPr kumimoji="1" lang="zh-CN" altLang="en-US"/>
              <a:t>to </a:t>
            </a:r>
            <a:r>
              <a:rPr kumimoji="1" lang="en-US" altLang="zh-CN"/>
              <a:t>PDist, They </a:t>
            </a:r>
            <a:r>
              <a:rPr kumimoji="1" lang="zh-CN" altLang="en-US"/>
              <a:t>use a formula of </a:t>
            </a:r>
            <a:r>
              <a:rPr kumimoji="1" lang="en-US" altLang="zh-CN"/>
              <a:t>1</a:t>
            </a:r>
            <a:r>
              <a:rPr kumimoji="1" lang="zh-CN" altLang="en-US"/>
              <a:t> minus logarithm. This transformation helps us represent the </a:t>
            </a:r>
            <a:r>
              <a:rPr kumimoji="1" lang="en-US" altLang="zh-CN"/>
              <a:t>DPPR </a:t>
            </a:r>
            <a:r>
              <a:rPr kumimoji="1" lang="zh-CN" altLang="en-US"/>
              <a:t>values in a decent like format in enabling the subsequent position embedding </a:t>
            </a:r>
            <a:r>
              <a:rPr kumimoji="1" lang="en-US" altLang="zh-CN"/>
              <a:t>step</a:t>
            </a:r>
            <a:r>
              <a:rPr kumimoji="1" lang="zh-CN" altLang="en-US"/>
              <a:t>, </a:t>
            </a:r>
            <a:r>
              <a:rPr kumimoji="1" lang="en-US" altLang="zh-CN"/>
              <a:t>using DPPR </a:t>
            </a:r>
            <a:r>
              <a:rPr kumimoji="1" lang="zh-CN" altLang="en-US"/>
              <a:t>as this matrix offer several advantages. First, it preserves the higher order information captured by </a:t>
            </a:r>
            <a:r>
              <a:rPr kumimoji="1" lang="en-US" altLang="zh-CN"/>
              <a:t>RWR</a:t>
            </a:r>
            <a:r>
              <a:rPr kumimoji="1" lang="zh-CN" altLang="en-US"/>
              <a:t>, allowing us to determine </a:t>
            </a:r>
            <a:r>
              <a:rPr kumimoji="1" lang="en-US" altLang="zh-CN"/>
              <a:t>node </a:t>
            </a:r>
            <a:r>
              <a:rPr kumimoji="1" lang="zh-CN" altLang="en-US"/>
              <a:t>coordinates based on a more accurate </a:t>
            </a:r>
            <a:r>
              <a:rPr kumimoji="1" lang="en-US" altLang="zh-CN"/>
              <a:t>graph </a:t>
            </a:r>
            <a:r>
              <a:rPr kumimoji="1" lang="zh-CN" altLang="en-US"/>
              <a:t>theoretical distance, for example, to measure the graph distance from V</a:t>
            </a:r>
            <a:r>
              <a:rPr kumimoji="1" lang="en-US" altLang="zh-CN"/>
              <a:t>3 </a:t>
            </a:r>
            <a:r>
              <a:rPr kumimoji="1" lang="zh-CN" altLang="en-US"/>
              <a:t>to V</a:t>
            </a:r>
            <a:r>
              <a:rPr kumimoji="1" lang="en-US" altLang="zh-CN"/>
              <a:t>1</a:t>
            </a:r>
            <a:r>
              <a:rPr kumimoji="1" lang="zh-CN" altLang="en-US"/>
              <a:t>, </a:t>
            </a:r>
            <a:r>
              <a:rPr kumimoji="1" lang="en-US" altLang="zh-CN"/>
              <a:t>RWR </a:t>
            </a:r>
            <a:r>
              <a:rPr kumimoji="1" lang="zh-CN" altLang="en-US"/>
              <a:t>considers the path as follows. In contrast, the </a:t>
            </a:r>
            <a:r>
              <a:rPr kumimoji="1" lang="en-US" altLang="zh-CN"/>
              <a:t>shortest </a:t>
            </a:r>
            <a:r>
              <a:rPr kumimoji="1" lang="zh-CN" altLang="en-US"/>
              <a:t>distance only considers the first one</a:t>
            </a:r>
            <a:r>
              <a:rPr kumimoji="1" lang="en-US" altLang="zh-CN"/>
              <a:t>. Second, PDist</a:t>
            </a:r>
            <a:r>
              <a:rPr kumimoji="1" lang="zh-CN" altLang="en-US"/>
              <a:t> guarantees the quality of </a:t>
            </a:r>
            <a:r>
              <a:rPr kumimoji="1" lang="en-US" altLang="zh-CN"/>
              <a:t>visualization </a:t>
            </a:r>
            <a:r>
              <a:rPr kumimoji="1" lang="zh-CN" altLang="en-US"/>
              <a:t>in terms of </a:t>
            </a:r>
            <a:r>
              <a:rPr kumimoji="1" lang="en-US" altLang="zh-CN"/>
              <a:t>ND and ULCV</a:t>
            </a:r>
            <a:r>
              <a:rPr kumimoji="1" lang="zh-CN" altLang="en-US"/>
              <a:t>. These two advances mean that the resulting </a:t>
            </a:r>
            <a:r>
              <a:rPr kumimoji="1" lang="en-US" altLang="zh-CN"/>
              <a:t>visualizations</a:t>
            </a:r>
            <a:r>
              <a:rPr kumimoji="1" lang="zh-CN" altLang="en-US"/>
              <a:t> reflect the topology information</a:t>
            </a:r>
            <a:r>
              <a:rPr kumimoji="1" lang="en-US" altLang="zh-CN"/>
              <a:t>, </a:t>
            </a:r>
            <a:r>
              <a:rPr kumimoji="1" lang="en-US"/>
              <a:t>well </a:t>
            </a:r>
            <a:r>
              <a:rPr kumimoji="1" lang="en-US" altLang="zh-CN"/>
              <a:t>p</a:t>
            </a:r>
            <a:r>
              <a:rPr kumimoji="1" lang="zh-CN" altLang="en-US"/>
              <a:t>roviding a clear representation. </a:t>
            </a:r>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dirty="0"/>
              <a:t>单击此处编辑母版标题样式</a:t>
            </a:r>
            <a:endParaRPr lang="zh-CN" altLang="en-US" dirty="0"/>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15240" y="0"/>
            <a:ext cx="12161520" cy="68580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0" y="2540"/>
            <a:ext cx="12192000" cy="685292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0" y="7620"/>
            <a:ext cx="12192000" cy="68427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4" name="图片 3"/>
          <p:cNvPicPr>
            <a:picLocks noChangeAspect="1"/>
          </p:cNvPicPr>
          <p:nvPr/>
        </p:nvPicPr>
        <p:blipFill>
          <a:blip r:embed="rId1"/>
          <a:stretch>
            <a:fillRect/>
          </a:stretch>
        </p:blipFill>
        <p:spPr>
          <a:xfrm>
            <a:off x="0" y="7620"/>
            <a:ext cx="12192000" cy="684276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4" name="图片 3"/>
          <p:cNvPicPr>
            <a:picLocks noChangeAspect="1"/>
          </p:cNvPicPr>
          <p:nvPr/>
        </p:nvPicPr>
        <p:blipFill>
          <a:blip r:embed="rId1"/>
          <a:stretch>
            <a:fillRect/>
          </a:stretch>
        </p:blipFill>
        <p:spPr>
          <a:xfrm>
            <a:off x="0" y="2540"/>
            <a:ext cx="12192000" cy="685292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4" name="图片 3"/>
          <p:cNvPicPr>
            <a:picLocks noChangeAspect="1"/>
          </p:cNvPicPr>
          <p:nvPr/>
        </p:nvPicPr>
        <p:blipFill>
          <a:blip r:embed="rId1"/>
          <a:stretch>
            <a:fillRect/>
          </a:stretch>
        </p:blipFill>
        <p:spPr>
          <a:xfrm>
            <a:off x="0" y="7620"/>
            <a:ext cx="12192000" cy="684276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0" y="7620"/>
            <a:ext cx="12192000" cy="684276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9" name="图片 8"/>
          <p:cNvPicPr>
            <a:picLocks noChangeAspect="1"/>
          </p:cNvPicPr>
          <p:nvPr/>
        </p:nvPicPr>
        <p:blipFill>
          <a:blip r:embed="rId1"/>
          <a:stretch>
            <a:fillRect/>
          </a:stretch>
        </p:blipFill>
        <p:spPr>
          <a:xfrm>
            <a:off x="1270" y="0"/>
            <a:ext cx="12189460" cy="6858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0" y="7620"/>
            <a:ext cx="12192000" cy="68427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4" name="图片 3"/>
          <p:cNvPicPr>
            <a:picLocks noChangeAspect="1"/>
          </p:cNvPicPr>
          <p:nvPr/>
        </p:nvPicPr>
        <p:blipFill>
          <a:blip r:embed="rId1"/>
          <a:stretch>
            <a:fillRect/>
          </a:stretch>
        </p:blipFill>
        <p:spPr>
          <a:xfrm>
            <a:off x="0" y="2540"/>
            <a:ext cx="12192000" cy="68529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20320" y="0"/>
            <a:ext cx="12171680" cy="6858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4" name="图片 3"/>
          <p:cNvPicPr>
            <a:picLocks noChangeAspect="1"/>
          </p:cNvPicPr>
          <p:nvPr/>
        </p:nvPicPr>
        <p:blipFill>
          <a:blip r:embed="rId1"/>
          <a:stretch>
            <a:fillRect/>
          </a:stretch>
        </p:blipFill>
        <p:spPr>
          <a:xfrm>
            <a:off x="0" y="4445"/>
            <a:ext cx="12192000" cy="68484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0" y="2540"/>
            <a:ext cx="12192000" cy="68529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6" name="图片 5"/>
          <p:cNvPicPr>
            <a:picLocks noChangeAspect="1"/>
          </p:cNvPicPr>
          <p:nvPr/>
        </p:nvPicPr>
        <p:blipFill>
          <a:blip r:embed="rId1"/>
          <a:stretch>
            <a:fillRect/>
          </a:stretch>
        </p:blipFill>
        <p:spPr>
          <a:xfrm>
            <a:off x="0" y="14605"/>
            <a:ext cx="12192000" cy="682815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0" y="1905"/>
            <a:ext cx="12192000" cy="68541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0" y="4445"/>
            <a:ext cx="12192000" cy="68484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dirty="0">
              <a:effectLst/>
            </a:endParaRPr>
          </a:p>
        </p:txBody>
      </p:sp>
      <p:sp>
        <p:nvSpPr>
          <p:cNvPr id="5" name="副标题 4"/>
          <p:cNvSpPr>
            <a:spLocks noGrp="1"/>
          </p:cNvSpPr>
          <p:nvPr>
            <p:ph type="subTitle" idx="1"/>
          </p:nvPr>
        </p:nvSpPr>
        <p:spPr/>
        <p:txBody>
          <a:bodyPr/>
          <a:lstStyle/>
          <a:p>
            <a:endParaRPr lang="zh-CN" altLang="en-US" dirty="0">
              <a:latin typeface="+mn-lt"/>
            </a:endParaRPr>
          </a:p>
        </p:txBody>
      </p:sp>
      <p:pic>
        <p:nvPicPr>
          <p:cNvPr id="3" name="图片 2"/>
          <p:cNvPicPr>
            <a:picLocks noChangeAspect="1"/>
          </p:cNvPicPr>
          <p:nvPr/>
        </p:nvPicPr>
        <p:blipFill>
          <a:blip r:embed="rId1"/>
          <a:stretch>
            <a:fillRect/>
          </a:stretch>
        </p:blipFill>
        <p:spPr>
          <a:xfrm>
            <a:off x="0" y="2540"/>
            <a:ext cx="12192000" cy="6852920"/>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WPS 文字</Application>
  <PresentationFormat>宽屏</PresentationFormat>
  <Paragraphs>0</Paragraphs>
  <Slides>17</Slides>
  <Notes>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17</vt:i4>
      </vt:variant>
    </vt:vector>
  </HeadingPairs>
  <TitlesOfParts>
    <vt:vector size="28" baseType="lpstr">
      <vt:lpstr>Arial</vt:lpstr>
      <vt:lpstr>宋体</vt:lpstr>
      <vt:lpstr>Wingdings</vt:lpstr>
      <vt:lpstr>Calibri</vt:lpstr>
      <vt:lpstr>Helvetica Neue</vt:lpstr>
      <vt:lpstr>汉仪书宋二KW</vt:lpstr>
      <vt:lpstr>微软雅黑</vt:lpstr>
      <vt:lpstr>汉仪旗黑</vt:lpstr>
      <vt:lpstr>宋体</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何智鹏</cp:lastModifiedBy>
  <cp:revision>10</cp:revision>
  <dcterms:created xsi:type="dcterms:W3CDTF">2024-02-23T02:04:04Z</dcterms:created>
  <dcterms:modified xsi:type="dcterms:W3CDTF">2024-02-23T02:04:04Z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2052-5.4.1.7920</vt:lpwstr>
  </property>
  <property fmtid="{D5CDD505-2E9C-101B-9397-08002B2CF9AE}" pid="3" name="ICV">
    <vt:lpwstr>3877A04F9EE48C9C4BD2D4652634C20B_41</vt:lpwstr>
  </property>
</Properties>
</file>

<file path=docProps/thumbnail.jpeg>
</file>